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804" r:id="rId2"/>
    <p:sldMasterId id="2147483816" r:id="rId3"/>
    <p:sldMasterId id="2147483828" r:id="rId4"/>
    <p:sldMasterId id="2147483840" r:id="rId5"/>
  </p:sldMasterIdLst>
  <p:notesMasterIdLst>
    <p:notesMasterId r:id="rId12"/>
  </p:notesMasterIdLst>
  <p:sldIdLst>
    <p:sldId id="256" r:id="rId6"/>
    <p:sldId id="257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embeddedFontLst>
    <p:embeddedFont>
      <p:font typeface="Burbin Casual NC" pitchFamily="18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Loosey Sans" pitchFamily="2" charset="0"/>
      <p:bold r:id="rId18"/>
    </p:embeddedFont>
    <p:embeddedFont>
      <p:font typeface="CashMarket Rounded" pitchFamily="2" charset="0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gtBTua3RqdeExBCY0kOWmFJpcU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D803"/>
    <a:srgbClr val="FCC602"/>
    <a:srgbClr val="F28006"/>
    <a:srgbClr val="E9491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73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5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78135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0" name="Google Shape;124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5" name="Google Shape;1305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0" name="Google Shape;1310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5" name="Google Shape;1315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20" name="Google Shape;1320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4375" cy="822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3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4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49937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4"/>
          <p:cNvSpPr txBox="1">
            <a:spLocks noGrp="1"/>
          </p:cNvSpPr>
          <p:nvPr>
            <p:ph type="body" idx="1"/>
          </p:nvPr>
        </p:nvSpPr>
        <p:spPr>
          <a:xfrm rot="5400000">
            <a:off x="542131" y="189706"/>
            <a:ext cx="584993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4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55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0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20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205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0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20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87" name="Google Shape;687;p206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0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2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1" name="Google Shape;691;p207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2" name="Google Shape;692;p207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0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0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6" name="Google Shape;696;p20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697" name="Google Shape;697;p20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8" name="Google Shape;698;p20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08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0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9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10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708" name="Google Shape;708;p2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9" name="Google Shape;709;p211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3" name="Google Shape;713;p2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4" name="Google Shape;714;p212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21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4375" cy="822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213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14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49937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214"/>
          <p:cNvSpPr txBox="1">
            <a:spLocks noGrp="1"/>
          </p:cNvSpPr>
          <p:nvPr>
            <p:ph type="body" idx="1"/>
          </p:nvPr>
        </p:nvSpPr>
        <p:spPr>
          <a:xfrm rot="5400000">
            <a:off x="542131" y="189706"/>
            <a:ext cx="584993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214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0" name="Google Shape;730;p57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2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215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2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38" name="Google Shape;738;p216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2" name="Google Shape;742;p217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3" name="Google Shape;743;p217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7" name="Google Shape;747;p2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748" name="Google Shape;748;p2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9" name="Google Shape;749;p2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750" name="Google Shape;750;p218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219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20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6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2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759" name="Google Shape;759;p2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0" name="Google Shape;760;p221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2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2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64" name="Google Shape;764;p2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5" name="Google Shape;765;p222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2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4375" cy="822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23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24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49937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224"/>
          <p:cNvSpPr txBox="1">
            <a:spLocks noGrp="1"/>
          </p:cNvSpPr>
          <p:nvPr>
            <p:ph type="body" idx="1"/>
          </p:nvPr>
        </p:nvSpPr>
        <p:spPr>
          <a:xfrm rot="5400000">
            <a:off x="542131" y="189706"/>
            <a:ext cx="584993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24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59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2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225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8" name="Google Shape;788;p2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89" name="Google Shape;789;p226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2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3" name="Google Shape;793;p227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4" name="Google Shape;794;p227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8" name="Google Shape;798;p22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799" name="Google Shape;799;p22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0" name="Google Shape;800;p22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801" name="Google Shape;801;p228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229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77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230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810" name="Google Shape;810;p2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1" name="Google Shape;811;p231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2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15" name="Google Shape;815;p2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6" name="Google Shape;816;p232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2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23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4375" cy="822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233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34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49937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234"/>
          <p:cNvSpPr txBox="1">
            <a:spLocks noGrp="1"/>
          </p:cNvSpPr>
          <p:nvPr>
            <p:ph type="body" idx="1"/>
          </p:nvPr>
        </p:nvSpPr>
        <p:spPr>
          <a:xfrm rot="5400000">
            <a:off x="542131" y="189706"/>
            <a:ext cx="584993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234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61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23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23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35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p2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40" name="Google Shape;840;p236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2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4" name="Google Shape;844;p237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5" name="Google Shape;845;p237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2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2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9" name="Google Shape;849;p2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850" name="Google Shape;850;p23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1" name="Google Shape;851;p23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852" name="Google Shape;852;p238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78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78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239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40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24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861" name="Google Shape;861;p2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62" name="Google Shape;862;p241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4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2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66" name="Google Shape;866;p24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67" name="Google Shape;867;p242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2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24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4375" cy="822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243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244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49937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4" name="Google Shape;874;p244"/>
          <p:cNvSpPr txBox="1">
            <a:spLocks noGrp="1"/>
          </p:cNvSpPr>
          <p:nvPr>
            <p:ph type="body" idx="1"/>
          </p:nvPr>
        </p:nvSpPr>
        <p:spPr>
          <a:xfrm rot="5400000">
            <a:off x="542131" y="189706"/>
            <a:ext cx="584993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244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7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7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7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79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0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45" name="Google Shape;45;p8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81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8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1" name="Google Shape;51;p82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C602"/>
            </a:gs>
            <a:gs pos="50000">
              <a:srgbClr val="F28006"/>
            </a:gs>
            <a:gs pos="100000">
              <a:srgbClr val="C00000"/>
            </a:gs>
          </a:gsLst>
          <a:lin ang="600000" scaled="0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C602"/>
            </a:gs>
            <a:gs pos="50000">
              <a:srgbClr val="F28006"/>
            </a:gs>
            <a:gs pos="100000">
              <a:srgbClr val="C00000"/>
            </a:gs>
          </a:gsLst>
          <a:lin ang="600000" scaled="0"/>
          <a:tileRect/>
        </a:grad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4" name="Google Shape;674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5" name="Google Shape;675;p54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C602"/>
            </a:gs>
            <a:gs pos="50000">
              <a:srgbClr val="F28006"/>
            </a:gs>
            <a:gs pos="100000">
              <a:srgbClr val="C00000"/>
            </a:gs>
          </a:gsLst>
          <a:lin ang="600000" scaled="0"/>
          <a:tileRect/>
        </a:gra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5" name="Google Shape;725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6" name="Google Shape;726;p56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C602"/>
            </a:gs>
            <a:gs pos="50000">
              <a:srgbClr val="F28006"/>
            </a:gs>
            <a:gs pos="100000">
              <a:srgbClr val="C00000"/>
            </a:gs>
          </a:gsLst>
          <a:lin ang="600000" scaled="0"/>
          <a:tileRect/>
        </a:gradFill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6" name="Google Shape;776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7" name="Google Shape;777;p58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C602"/>
            </a:gs>
            <a:gs pos="50000">
              <a:srgbClr val="F28006"/>
            </a:gs>
            <a:gs pos="100000">
              <a:srgbClr val="C00000"/>
            </a:gs>
          </a:gsLst>
          <a:lin ang="600000" scaled="0"/>
          <a:tileRect/>
        </a:gradFill>
        <a:effectLst/>
      </p:bgPr>
    </p:bg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7" name="Google Shape;827;p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8" name="Google Shape;828;p60"/>
          <p:cNvSpPr txBox="1">
            <a:spLocks noGrp="1"/>
          </p:cNvSpPr>
          <p:nvPr>
            <p:ph type="sldNum" idx="12"/>
          </p:nvPr>
        </p:nvSpPr>
        <p:spPr>
          <a:xfrm>
            <a:off x="8421688" y="6403975"/>
            <a:ext cx="2635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serverapp.comisionporlamemoria.org\Educacion\Diario\JOVENES Y MEMORIA\JOVENES Y MEMORIA 2026\CONVOCATORIA\d9f7e9f9-4eb9-4ee6-bdca-b4d73dd88044 (1)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95326" y="-2981326"/>
            <a:ext cx="9839326" cy="983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3"/>
          <p:cNvSpPr/>
          <p:nvPr/>
        </p:nvSpPr>
        <p:spPr>
          <a:xfrm>
            <a:off x="0" y="4362450"/>
            <a:ext cx="91440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b="1" i="0" u="none" strike="noStrike" cap="none" dirty="0" smtClean="0">
                <a:solidFill>
                  <a:schemeClr val="bg1">
                    <a:lumMod val="95000"/>
                  </a:schemeClr>
                </a:solidFill>
                <a:latin typeface="Burbin Casual NC" pitchFamily="18" charset="0"/>
                <a:ea typeface="Calibri"/>
                <a:cs typeface="Calibri"/>
                <a:sym typeface="Calibri"/>
              </a:rPr>
              <a:t>ARMANDO EL PROYECTO DE INVESTIGACION</a:t>
            </a:r>
            <a:endParaRPr lang="en-US" sz="5400" b="1" dirty="0">
              <a:solidFill>
                <a:schemeClr val="bg1">
                  <a:lumMod val="95000"/>
                </a:schemeClr>
              </a:solidFill>
              <a:latin typeface="Burbin Casual NC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0" name="Picture 2" descr="\\serverapp.comisionporlamemoria.org\Educacion\Diario\JOVENES Y MEMORIA\Jovenes2016\Periodico\JOVENES Y MEMORIA 2015\LOGOS\jy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93800" y="0"/>
            <a:ext cx="11690350" cy="5188908"/>
          </a:xfrm>
          <a:prstGeom prst="rect">
            <a:avLst/>
          </a:prstGeom>
          <a:noFill/>
        </p:spPr>
      </p:pic>
      <p:sp>
        <p:nvSpPr>
          <p:cNvPr id="5" name="Google Shape;1242;p3"/>
          <p:cNvSpPr/>
          <p:nvPr/>
        </p:nvSpPr>
        <p:spPr>
          <a:xfrm>
            <a:off x="9144000" y="-476250"/>
            <a:ext cx="91440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b="1" i="0" u="none" strike="noStrike" cap="none" dirty="0" smtClean="0">
                <a:solidFill>
                  <a:schemeClr val="bg1">
                    <a:lumMod val="95000"/>
                  </a:schemeClr>
                </a:solidFill>
                <a:latin typeface="Ventura Edding" pitchFamily="50" charset="0"/>
                <a:ea typeface="Calibri"/>
                <a:cs typeface="Calibri"/>
                <a:sym typeface="Calibri"/>
              </a:rPr>
              <a:t>ARMANDO EL PROYECTO DE INVESTIGAION</a:t>
            </a:r>
            <a:endParaRPr lang="en-US" sz="5400" b="1" dirty="0">
              <a:solidFill>
                <a:schemeClr val="bg1">
                  <a:lumMod val="95000"/>
                </a:schemeClr>
              </a:solidFill>
              <a:latin typeface="Ventura Edding" pitchFamily="50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1242;p3"/>
          <p:cNvSpPr/>
          <p:nvPr/>
        </p:nvSpPr>
        <p:spPr>
          <a:xfrm>
            <a:off x="9696450" y="2133600"/>
            <a:ext cx="91440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b="1" i="0" u="none" strike="noStrike" cap="none" dirty="0" smtClean="0">
                <a:solidFill>
                  <a:schemeClr val="bg1">
                    <a:lumMod val="95000"/>
                  </a:schemeClr>
                </a:solidFill>
                <a:latin typeface="Loosey Sans" pitchFamily="2" charset="0"/>
                <a:ea typeface="Calibri"/>
                <a:cs typeface="Calibri"/>
                <a:sym typeface="Calibri"/>
              </a:rPr>
              <a:t>ARMANDO EL PROYECTO DE INVETIGACION</a:t>
            </a:r>
            <a:endParaRPr lang="en-US" sz="5400" b="1" dirty="0">
              <a:solidFill>
                <a:schemeClr val="bg1">
                  <a:lumMod val="95000"/>
                </a:schemeClr>
              </a:solidFill>
              <a:latin typeface="Loosey Sans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16"/>
          <p:cNvSpPr/>
          <p:nvPr/>
        </p:nvSpPr>
        <p:spPr>
          <a:xfrm>
            <a:off x="723900" y="252513"/>
            <a:ext cx="779145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/>
            <a:r>
              <a:rPr lang="es-AR" sz="4800" b="1" dirty="0" smtClean="0">
                <a:solidFill>
                  <a:schemeClr val="bg1"/>
                </a:solidFill>
                <a:latin typeface="CashMarket Rounded" pitchFamily="2" charset="0"/>
              </a:rPr>
              <a:t>Los tres principios </a:t>
            </a:r>
          </a:p>
          <a:p>
            <a:pPr lvl="0" algn="ctr"/>
            <a:r>
              <a:rPr lang="es-AR" sz="4800" b="1" dirty="0" smtClean="0">
                <a:solidFill>
                  <a:schemeClr val="bg1"/>
                </a:solidFill>
                <a:latin typeface="CashMarket Rounded" pitchFamily="2" charset="0"/>
              </a:rPr>
              <a:t>inspiradores</a:t>
            </a:r>
            <a:br>
              <a:rPr lang="es-AR" sz="4800" b="1" dirty="0" smtClean="0">
                <a:solidFill>
                  <a:schemeClr val="bg1"/>
                </a:solidFill>
                <a:latin typeface="CashMarket Rounded" pitchFamily="2" charset="0"/>
              </a:rPr>
            </a:br>
            <a:r>
              <a:rPr lang="es-AR" sz="4800" b="1" dirty="0" smtClean="0">
                <a:solidFill>
                  <a:schemeClr val="bg1"/>
                </a:solidFill>
                <a:latin typeface="CashMarket Rounded" pitchFamily="2" charset="0"/>
              </a:rPr>
              <a:t> </a:t>
            </a:r>
          </a:p>
          <a:p>
            <a:pPr marL="0" indent="0">
              <a:buNone/>
            </a:pPr>
            <a:r>
              <a:rPr lang="es-AR" sz="3600" dirty="0" smtClean="0">
                <a:solidFill>
                  <a:schemeClr val="bg1"/>
                </a:solidFill>
                <a:latin typeface="CashMarket Rounded" pitchFamily="2" charset="0"/>
              </a:rPr>
              <a:t>1- </a:t>
            </a:r>
            <a:r>
              <a:rPr lang="es-AR" sz="3600" dirty="0" err="1" smtClean="0">
                <a:solidFill>
                  <a:schemeClr val="bg1"/>
                </a:solidFill>
                <a:latin typeface="CashMarket Rounded" pitchFamily="2" charset="0"/>
              </a:rPr>
              <a:t>Territorialización</a:t>
            </a:r>
            <a:r>
              <a:rPr lang="es-AR" sz="3600" dirty="0" smtClean="0">
                <a:solidFill>
                  <a:schemeClr val="bg1"/>
                </a:solidFill>
                <a:latin typeface="CashMarket Rounded" pitchFamily="2" charset="0"/>
              </a:rPr>
              <a:t> </a:t>
            </a:r>
          </a:p>
          <a:p>
            <a:pPr marL="0" indent="0">
              <a:buNone/>
            </a:pPr>
            <a:endParaRPr lang="es-AR" sz="3600" dirty="0" smtClean="0">
              <a:solidFill>
                <a:schemeClr val="bg1"/>
              </a:solidFill>
              <a:latin typeface="CashMarket Rounded" pitchFamily="2" charset="0"/>
            </a:endParaRPr>
          </a:p>
          <a:p>
            <a:pPr marL="0" indent="0">
              <a:buNone/>
            </a:pPr>
            <a:r>
              <a:rPr lang="es-AR" sz="3600" dirty="0" smtClean="0">
                <a:solidFill>
                  <a:schemeClr val="bg1"/>
                </a:solidFill>
                <a:latin typeface="CashMarket Rounded" pitchFamily="2" charset="0"/>
              </a:rPr>
              <a:t>2- Fuentes primarias</a:t>
            </a:r>
          </a:p>
          <a:p>
            <a:pPr marL="0" indent="0">
              <a:buNone/>
            </a:pPr>
            <a:endParaRPr lang="es-AR" sz="3600" dirty="0" smtClean="0">
              <a:solidFill>
                <a:schemeClr val="bg1"/>
              </a:solidFill>
              <a:latin typeface="CashMarket Rounded" pitchFamily="2" charset="0"/>
            </a:endParaRPr>
          </a:p>
          <a:p>
            <a:pPr marL="0" indent="0">
              <a:buNone/>
            </a:pPr>
            <a:r>
              <a:rPr lang="es-AR" sz="3600" dirty="0" smtClean="0">
                <a:solidFill>
                  <a:schemeClr val="bg1"/>
                </a:solidFill>
                <a:latin typeface="CashMarket Rounded" pitchFamily="2" charset="0"/>
              </a:rPr>
              <a:t>3- Perspectiva de derechos  humanos y memoria</a:t>
            </a:r>
            <a:endParaRPr lang="es-AR" sz="3600" dirty="0">
              <a:solidFill>
                <a:schemeClr val="bg1"/>
              </a:solidFill>
              <a:latin typeface="CashMarket Rounded" pitchFamily="2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465138"/>
            <a:ext cx="8273440" cy="1141412"/>
          </a:xfrm>
        </p:spPr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/>
            </a:r>
            <a:br>
              <a:rPr lang="es-AR" dirty="0" smtClean="0">
                <a:solidFill>
                  <a:schemeClr val="bg1"/>
                </a:solidFill>
              </a:rPr>
            </a:br>
            <a:r>
              <a:rPr lang="es-AR" b="1" dirty="0" smtClean="0">
                <a:solidFill>
                  <a:schemeClr val="bg1"/>
                </a:solidFill>
                <a:latin typeface="CashMarket Rounded" pitchFamily="2" charset="0"/>
              </a:rPr>
              <a:t>1-TERRITORIALIZACIÓN</a:t>
            </a:r>
            <a:r>
              <a:rPr lang="es-AR" dirty="0" smtClean="0">
                <a:solidFill>
                  <a:schemeClr val="bg1"/>
                </a:solidFill>
                <a:latin typeface="CashMarket Rounded" pitchFamily="2" charset="0"/>
              </a:rPr>
              <a:t/>
            </a:r>
            <a:br>
              <a:rPr lang="es-AR" dirty="0" smtClean="0">
                <a:solidFill>
                  <a:schemeClr val="bg1"/>
                </a:solidFill>
                <a:latin typeface="CashMarket Rounded" pitchFamily="2" charset="0"/>
              </a:rPr>
            </a:br>
            <a:r>
              <a:rPr lang="es-AR" sz="2800" dirty="0" smtClean="0">
                <a:solidFill>
                  <a:schemeClr val="bg1"/>
                </a:solidFill>
                <a:latin typeface="CashMarket Rounded" pitchFamily="2" charset="0"/>
              </a:rPr>
              <a:t>Para la construcción del objeto de estudio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04163"/>
            <a:ext cx="8298493" cy="3382029"/>
          </a:xfrm>
        </p:spPr>
        <p:txBody>
          <a:bodyPr/>
          <a:lstStyle/>
          <a:p>
            <a:pPr marL="685800" indent="-457200">
              <a:buClr>
                <a:schemeClr val="bg1">
                  <a:lumMod val="95000"/>
                </a:schemeClr>
              </a:buClr>
              <a:buSzPct val="80000"/>
              <a:buFont typeface="Arial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CashMarket Rounded" pitchFamily="2" charset="0"/>
              </a:rPr>
              <a:t>Temática y/o problemática comunitaria</a:t>
            </a:r>
          </a:p>
          <a:p>
            <a:pPr marL="685800" indent="-457200">
              <a:buClr>
                <a:schemeClr val="bg1">
                  <a:lumMod val="95000"/>
                </a:schemeClr>
              </a:buClr>
              <a:buSzPct val="80000"/>
              <a:buFont typeface="Arial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CashMarket Rounded" pitchFamily="2" charset="0"/>
              </a:rPr>
              <a:t>Inscripción local</a:t>
            </a:r>
          </a:p>
          <a:p>
            <a:pPr marL="685800" indent="-457200">
              <a:buClr>
                <a:schemeClr val="bg1">
                  <a:lumMod val="95000"/>
                </a:schemeClr>
              </a:buClr>
              <a:buSzPct val="80000"/>
              <a:buFont typeface="Arial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CashMarket Rounded" pitchFamily="2" charset="0"/>
              </a:rPr>
              <a:t>Realidad próxima y significativa para el grupo</a:t>
            </a:r>
          </a:p>
          <a:p>
            <a:pPr marL="685800" indent="-457200">
              <a:buClr>
                <a:schemeClr val="bg1">
                  <a:lumMod val="95000"/>
                </a:schemeClr>
              </a:buClr>
              <a:buSzPct val="80000"/>
              <a:buFont typeface="Arial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CashMarket Rounded" pitchFamily="2" charset="0"/>
              </a:rPr>
              <a:t>Relevante para la comunidad</a:t>
            </a:r>
            <a:endParaRPr lang="en-US" dirty="0" smtClean="0">
              <a:solidFill>
                <a:schemeClr val="bg1"/>
              </a:solidFill>
              <a:latin typeface="CashMarket Rounded" pitchFamily="2" charset="0"/>
            </a:endParaRP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8"/>
          <p:cNvSpPr/>
          <p:nvPr/>
        </p:nvSpPr>
        <p:spPr>
          <a:xfrm>
            <a:off x="495300" y="1827213"/>
            <a:ext cx="86868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8938"/>
            <a:ext cx="8228013" cy="1141412"/>
          </a:xfrm>
        </p:spPr>
        <p:txBody>
          <a:bodyPr/>
          <a:lstStyle/>
          <a:p>
            <a:r>
              <a:rPr lang="es-AR" b="1" dirty="0">
                <a:solidFill>
                  <a:schemeClr val="bg1"/>
                </a:solidFill>
                <a:latin typeface="CashMarket Rounded" pitchFamily="2" charset="0"/>
              </a:rPr>
              <a:t>2- FUENTES PRIMARIAS </a:t>
            </a:r>
            <a:r>
              <a:rPr lang="en-US" sz="3600" dirty="0">
                <a:solidFill>
                  <a:schemeClr val="bg1"/>
                </a:solidFill>
                <a:latin typeface="CashMarket Rounded" pitchFamily="2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CashMarket Rounded" pitchFamily="2" charset="0"/>
              </a:rPr>
            </a:br>
            <a:r>
              <a:rPr lang="es-AR" sz="2800" dirty="0" smtClean="0">
                <a:solidFill>
                  <a:schemeClr val="bg1"/>
                </a:solidFill>
                <a:latin typeface="CashMarket Rounded" pitchFamily="2" charset="0"/>
              </a:rPr>
              <a:t>Para diseñar el abordaje de la investigación</a:t>
            </a:r>
            <a:endParaRPr lang="es-AR" sz="2800" dirty="0">
              <a:solidFill>
                <a:schemeClr val="bg1"/>
              </a:solidFill>
              <a:latin typeface="CashMarket Rounded" pitchFamily="2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3400" y="1827213"/>
            <a:ext cx="8267699" cy="5030787"/>
          </a:xfrm>
        </p:spPr>
        <p:txBody>
          <a:bodyPr/>
          <a:lstStyle/>
          <a:p>
            <a:pPr marL="685800" indent="-457200">
              <a:buClr>
                <a:schemeClr val="bg1">
                  <a:lumMod val="95000"/>
                </a:schemeClr>
              </a:buClr>
              <a:buSzPct val="80000"/>
              <a:buFont typeface="Arial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CashMarket Rounded" pitchFamily="2" charset="0"/>
              </a:rPr>
              <a:t>Testimonios</a:t>
            </a:r>
          </a:p>
          <a:p>
            <a:pPr marL="685800" indent="-457200">
              <a:buClr>
                <a:schemeClr val="bg1">
                  <a:lumMod val="95000"/>
                </a:schemeClr>
              </a:buClr>
              <a:buSzPct val="80000"/>
              <a:buFont typeface="Arial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CashMarket Rounded" pitchFamily="2" charset="0"/>
              </a:rPr>
              <a:t>Documentos escritos, prensa, </a:t>
            </a:r>
            <a:r>
              <a:rPr lang="es-AR" dirty="0" err="1" smtClean="0">
                <a:solidFill>
                  <a:schemeClr val="bg1"/>
                </a:solidFill>
                <a:latin typeface="CashMarket Rounded" pitchFamily="2" charset="0"/>
              </a:rPr>
              <a:t>etc</a:t>
            </a:r>
            <a:endParaRPr lang="es-AR" dirty="0" smtClean="0">
              <a:solidFill>
                <a:schemeClr val="bg1"/>
              </a:solidFill>
              <a:latin typeface="CashMarket Rounded" pitchFamily="2" charset="0"/>
            </a:endParaRPr>
          </a:p>
          <a:p>
            <a:pPr marL="685800" indent="-457200">
              <a:buClr>
                <a:schemeClr val="bg1">
                  <a:lumMod val="95000"/>
                </a:schemeClr>
              </a:buClr>
              <a:buSzPct val="80000"/>
              <a:buFont typeface="Arial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CashMarket Rounded" pitchFamily="2" charset="0"/>
              </a:rPr>
              <a:t>Fotografías</a:t>
            </a:r>
          </a:p>
          <a:p>
            <a:pPr marL="685800" indent="-457200">
              <a:buClr>
                <a:schemeClr val="bg1">
                  <a:lumMod val="95000"/>
                </a:schemeClr>
              </a:buClr>
              <a:buSzPct val="80000"/>
              <a:buFont typeface="Arial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CashMarket Rounded" pitchFamily="2" charset="0"/>
              </a:rPr>
              <a:t>Registros audiovisuales</a:t>
            </a:r>
          </a:p>
          <a:p>
            <a:pPr marL="685800" indent="-457200">
              <a:buClr>
                <a:schemeClr val="bg1">
                  <a:lumMod val="95000"/>
                </a:schemeClr>
              </a:buClr>
              <a:buSzPct val="80000"/>
              <a:buFont typeface="Arial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CashMarket Rounded" pitchFamily="2" charset="0"/>
              </a:rPr>
              <a:t>Observación y relevamiento de campo</a:t>
            </a:r>
          </a:p>
          <a:p>
            <a:pPr marL="685800" indent="-457200">
              <a:buClr>
                <a:schemeClr val="bg1">
                  <a:lumMod val="95000"/>
                </a:schemeClr>
              </a:buClr>
              <a:buSzPct val="80000"/>
              <a:buFont typeface="Arial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CashMarket Rounded" pitchFamily="2" charset="0"/>
              </a:rPr>
              <a:t>Relevamiento, producción y registro de datos</a:t>
            </a:r>
            <a:endParaRPr lang="es-AR" dirty="0">
              <a:solidFill>
                <a:schemeClr val="bg1"/>
              </a:solidFill>
              <a:latin typeface="CashMarket Round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9"/>
          <p:cNvSpPr/>
          <p:nvPr/>
        </p:nvSpPr>
        <p:spPr>
          <a:xfrm>
            <a:off x="838201" y="684213"/>
            <a:ext cx="73152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728592"/>
          </a:xfrm>
        </p:spPr>
        <p:txBody>
          <a:bodyPr/>
          <a:lstStyle/>
          <a:p>
            <a:r>
              <a:rPr lang="es-AR" b="1" dirty="0">
                <a:solidFill>
                  <a:schemeClr val="bg1"/>
                </a:solidFill>
                <a:latin typeface="Burbin Casual NC" pitchFamily="18" charset="0"/>
              </a:rPr>
              <a:t>3- </a:t>
            </a:r>
            <a:r>
              <a:rPr lang="es-AR" b="1" dirty="0">
                <a:solidFill>
                  <a:schemeClr val="bg1"/>
                </a:solidFill>
                <a:latin typeface="CashMarket Rounded" pitchFamily="2" charset="0"/>
              </a:rPr>
              <a:t>PERSPECTIVA DE DERECHOS </a:t>
            </a:r>
            <a:r>
              <a:rPr lang="es-AR" b="1" dirty="0" smtClean="0">
                <a:solidFill>
                  <a:schemeClr val="bg1"/>
                </a:solidFill>
                <a:latin typeface="CashMarket Rounded" pitchFamily="2" charset="0"/>
              </a:rPr>
              <a:t>HUMANOS Y MEMORIAS</a:t>
            </a:r>
            <a:br>
              <a:rPr lang="es-AR" b="1" dirty="0" smtClean="0">
                <a:solidFill>
                  <a:schemeClr val="bg1"/>
                </a:solidFill>
                <a:latin typeface="CashMarket Rounded" pitchFamily="2" charset="0"/>
              </a:rPr>
            </a:br>
            <a:r>
              <a:rPr lang="es-AR" sz="2800" dirty="0" smtClean="0">
                <a:solidFill>
                  <a:schemeClr val="bg1"/>
                </a:solidFill>
                <a:latin typeface="CashMarket Rounded" pitchFamily="2" charset="0"/>
              </a:rPr>
              <a:t>Para el abordaje analítico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51145" y="2573577"/>
            <a:ext cx="8134068" cy="3970098"/>
          </a:xfrm>
        </p:spPr>
        <p:txBody>
          <a:bodyPr/>
          <a:lstStyle/>
          <a:p>
            <a:pPr marL="685800" indent="-457200">
              <a:buClr>
                <a:schemeClr val="bg1">
                  <a:lumMod val="95000"/>
                </a:schemeClr>
              </a:buClr>
              <a:buSzPct val="80000"/>
              <a:buFont typeface="Arial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CashMarket Rounded" pitchFamily="2" charset="0"/>
              </a:rPr>
              <a:t>Conceptualización del problema desde los derechos</a:t>
            </a:r>
          </a:p>
          <a:p>
            <a:pPr marL="685800" indent="-457200">
              <a:buClr>
                <a:schemeClr val="bg1">
                  <a:lumMod val="95000"/>
                </a:schemeClr>
              </a:buClr>
              <a:buSzPct val="80000"/>
              <a:buFont typeface="Arial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CashMarket Rounded" pitchFamily="2" charset="0"/>
              </a:rPr>
              <a:t>Identificación del problema como problema social</a:t>
            </a:r>
          </a:p>
          <a:p>
            <a:pPr marL="685800" indent="-457200">
              <a:buClr>
                <a:schemeClr val="bg1">
                  <a:lumMod val="95000"/>
                </a:schemeClr>
              </a:buClr>
              <a:buSzPct val="80000"/>
              <a:buFont typeface="Arial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CashMarket Rounded" pitchFamily="2" charset="0"/>
              </a:rPr>
              <a:t>Identificación del rol del estado en la construcción analítica del problema</a:t>
            </a:r>
            <a:endParaRPr lang="en-US" dirty="0" smtClean="0">
              <a:solidFill>
                <a:schemeClr val="bg1"/>
              </a:solidFill>
              <a:latin typeface="CashMarket Rounded" pitchFamily="2" charset="0"/>
            </a:endParaRP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8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91</Words>
  <Application>Microsoft Office PowerPoint</Application>
  <PresentationFormat>Presentación en pantalla (4:3)</PresentationFormat>
  <Paragraphs>26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Arial</vt:lpstr>
      <vt:lpstr>Burbin Casual NC</vt:lpstr>
      <vt:lpstr>Calibri</vt:lpstr>
      <vt:lpstr>Ventura Edding</vt:lpstr>
      <vt:lpstr>Loosey Sans</vt:lpstr>
      <vt:lpstr>CashMarket Rounded</vt:lpstr>
      <vt:lpstr>1_Tema de Office</vt:lpstr>
      <vt:lpstr>14_Tema de Office</vt:lpstr>
      <vt:lpstr>16_Tema de Office</vt:lpstr>
      <vt:lpstr>17_Tema de Office</vt:lpstr>
      <vt:lpstr>18_Tema de Office</vt:lpstr>
      <vt:lpstr>Diapositiva 1</vt:lpstr>
      <vt:lpstr>Diapositiva 2</vt:lpstr>
      <vt:lpstr>Diapositiva 3</vt:lpstr>
      <vt:lpstr> 1-TERRITORIALIZACIÓN Para la construcción del objeto de estudio </vt:lpstr>
      <vt:lpstr>2- FUENTES PRIMARIAS  Para diseñar el abordaje de la investigación</vt:lpstr>
      <vt:lpstr>3- PERSPECTIVA DE DERECHOS HUMANOS Y MEMORIAS Para el abordaje analítico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jovenes</cp:lastModifiedBy>
  <cp:revision>16</cp:revision>
  <dcterms:created xsi:type="dcterms:W3CDTF">2022-04-05T16:02:56Z</dcterms:created>
  <dcterms:modified xsi:type="dcterms:W3CDTF">2026-05-18T17:52:42Z</dcterms:modified>
</cp:coreProperties>
</file>