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304" r:id="rId3"/>
    <p:sldId id="257" r:id="rId4"/>
    <p:sldId id="258" r:id="rId5"/>
    <p:sldId id="259" r:id="rId6"/>
    <p:sldId id="308" r:id="rId7"/>
    <p:sldId id="261" r:id="rId8"/>
    <p:sldId id="264" r:id="rId9"/>
    <p:sldId id="310" r:id="rId10"/>
    <p:sldId id="262" r:id="rId11"/>
    <p:sldId id="263" r:id="rId12"/>
    <p:sldId id="266" r:id="rId13"/>
    <p:sldId id="267" r:id="rId14"/>
    <p:sldId id="269" r:id="rId15"/>
    <p:sldId id="272" r:id="rId16"/>
    <p:sldId id="273" r:id="rId17"/>
    <p:sldId id="277" r:id="rId18"/>
    <p:sldId id="283" r:id="rId19"/>
    <p:sldId id="311" r:id="rId20"/>
    <p:sldId id="285" r:id="rId21"/>
    <p:sldId id="286" r:id="rId22"/>
    <p:sldId id="268" r:id="rId23"/>
    <p:sldId id="306" r:id="rId24"/>
  </p:sldIdLst>
  <p:sldSz cx="12192000" cy="6858000"/>
  <p:notesSz cx="6884988" cy="10018713"/>
  <p:embeddedFontLst>
    <p:embeddedFont>
      <p:font typeface="Rockwell Condensed" pitchFamily="18" charset="0"/>
      <p:regular r:id="rId26"/>
      <p:bold r:id="rId27"/>
    </p:embeddedFont>
    <p:embeddedFont>
      <p:font typeface="Play" charset="0"/>
      <p:regular r:id="rId28"/>
      <p:bold r:id="rId29"/>
    </p:embeddedFont>
    <p:embeddedFont>
      <p:font typeface="Rockwell" pitchFamily="18" charset="0"/>
      <p:regular r:id="rId30"/>
      <p:bold r:id="rId31"/>
      <p:italic r:id="rId32"/>
      <p:boldItalic r:id="rId33"/>
    </p:embeddedFont>
    <p:embeddedFont>
      <p:font typeface="Cambria" pitchFamily="18" charset="0"/>
      <p:regular r:id="rId34"/>
      <p:bold r:id="rId35"/>
      <p:italic r:id="rId36"/>
      <p:boldItalic r:id="rId37"/>
    </p:embeddedFont>
    <p:embeddedFont>
      <p:font typeface="Bahnschrift" pitchFamily="34" charset="0"/>
      <p:regular r:id="rId38"/>
      <p:bold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u6bQcnUd9n8F+Qk6eRjjGmAxu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6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6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2" tIns="96572" rIns="96572" bIns="9657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726436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28c4fd9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28c4fd9ed_0_5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8884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2981ba65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62981ba658_0_63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691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28f8920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28f892082_0_0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3870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28c4fd9e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628c4fd9ed_0_29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5859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28df9232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628df92322_0_18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98070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28df923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28df92322_0_24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0780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628ea89f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628ea89faf_0_0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3814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2951e5c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62951e5cae_0_19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383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62951e5ca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62951e5cae_0_36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6134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2951e5ca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2951e5cae_0_54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979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28ab9595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28ab95950_0_9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28f8920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28f892082_0_4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5354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28c4fd9e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28c4fd9ed_0_21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28ab9595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28ab95950_0_2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6834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2981ba65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2981ba658_0_68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28c4fd9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628c4fd9ed_0_10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1308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28c4fd9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28c4fd9ed_0_15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131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28c4fd9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28c4fd9ed_0_0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671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0658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6134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797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1356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2214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1785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53928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4189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6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9326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6039894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61825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s-ES" dirty="0"/>
              <a:t>La economía durante la Dictadura Militar</a:t>
            </a: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051560" y="4890853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2600" dirty="0"/>
              <a:t>Claudio Lozano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628c4fd9e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825" y="426700"/>
            <a:ext cx="9135074" cy="54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628c4fd9ed_0_0"/>
          <p:cNvSpPr txBox="1"/>
          <p:nvPr/>
        </p:nvSpPr>
        <p:spPr>
          <a:xfrm>
            <a:off x="1881050" y="6172200"/>
            <a:ext cx="8739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chemeClr val="dk1"/>
                </a:solidFill>
              </a:rPr>
              <a:t>Fuente: Para el período 1974-2007 la información se extrajo del libro “Hecho en Argentina” de Mar´tin Schorr y Daniel Aspiazu. Período 2008-2023, fuente Banco Mundial. Año 2024, Cuentas Nacionales INDEC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2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28c4fd9ed_0_5"/>
          <p:cNvSpPr txBox="1"/>
          <p:nvPr/>
        </p:nvSpPr>
        <p:spPr>
          <a:xfrm>
            <a:off x="2410100" y="5310050"/>
            <a:ext cx="8739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chemeClr val="dk1"/>
                </a:solidFill>
              </a:rPr>
              <a:t>Fuente: Para el período 1974-2007 la información se extrajo del libro “Hecho en Argentina” de Mar´tin Schorr y Daniel Aspiazu. Período 2008-2023, fuente Banco Mundial. Año 2024, Cuentas Nacionales INDEC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89408F3-1A0E-490C-8B66-AA75FFBF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85" y="802829"/>
            <a:ext cx="9849176" cy="34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29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362981ba658_0_63"/>
          <p:cNvPicPr preferRelativeResize="0"/>
          <p:nvPr/>
        </p:nvPicPr>
        <p:blipFill rotWithShape="1">
          <a:blip r:embed="rId3">
            <a:alphaModFix/>
          </a:blip>
          <a:srcRect l="28112" t="25486" r="29358" b="15910"/>
          <a:stretch/>
        </p:blipFill>
        <p:spPr>
          <a:xfrm>
            <a:off x="1998625" y="352700"/>
            <a:ext cx="7537199" cy="583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369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3628f89208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5100"/>
            <a:ext cx="11887201" cy="4390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42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28c4fd9ed_0_29"/>
          <p:cNvSpPr txBox="1"/>
          <p:nvPr/>
        </p:nvSpPr>
        <p:spPr>
          <a:xfrm>
            <a:off x="1998625" y="293925"/>
            <a:ext cx="940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</a:rPr>
              <a:t>Las Privatizaciones en la Dictadura Militar 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5" name="Google Shape;165;g3628c4fd9ed_0_29"/>
          <p:cNvSpPr txBox="1"/>
          <p:nvPr/>
        </p:nvSpPr>
        <p:spPr>
          <a:xfrm>
            <a:off x="394050" y="1038500"/>
            <a:ext cx="11403900" cy="60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</a:rPr>
              <a:t>Durante la dictadura militar las privatizaciones fueron más limitadas que durante el Menemismo y se dieron principalmente en forma de </a:t>
            </a:r>
            <a:r>
              <a:rPr lang="es-AR" sz="1800" b="1">
                <a:solidFill>
                  <a:schemeClr val="dk1"/>
                </a:solidFill>
              </a:rPr>
              <a:t>ventas parciales</a:t>
            </a:r>
            <a:r>
              <a:rPr lang="es-AR" sz="1800">
                <a:solidFill>
                  <a:schemeClr val="dk1"/>
                </a:solidFill>
              </a:rPr>
              <a:t>, </a:t>
            </a:r>
            <a:r>
              <a:rPr lang="es-AR" sz="1800" b="1">
                <a:solidFill>
                  <a:schemeClr val="dk1"/>
                </a:solidFill>
              </a:rPr>
              <a:t>desguace de activos</a:t>
            </a:r>
            <a:r>
              <a:rPr lang="es-AR" sz="1800">
                <a:solidFill>
                  <a:schemeClr val="dk1"/>
                </a:solidFill>
              </a:rPr>
              <a:t>, o </a:t>
            </a:r>
            <a:r>
              <a:rPr lang="es-AR" sz="1800" b="1">
                <a:solidFill>
                  <a:schemeClr val="dk1"/>
                </a:solidFill>
              </a:rPr>
              <a:t>concesiones</a:t>
            </a:r>
            <a:r>
              <a:rPr lang="es-AR" sz="1800">
                <a:solidFill>
                  <a:schemeClr val="dk1"/>
                </a:solidFill>
              </a:rPr>
              <a:t>. Algunas empresas estatales fueron desmanteladas, fusionadas, endeudadas para sostener el ciclo de valorización financiera o puestas en situación de quebranto.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</a:rPr>
              <a:t>Se las conoció como privatizaciones periféricas y consistieron en </a:t>
            </a:r>
            <a:r>
              <a:rPr lang="es-AR" sz="1800" b="1">
                <a:solidFill>
                  <a:schemeClr val="dk1"/>
                </a:solidFill>
              </a:rPr>
              <a:t>la transferencia progresiva de funciones, áreas de operación o recursos rentables desde empresas estatales hacia el capital privado</a:t>
            </a:r>
            <a:r>
              <a:rPr lang="es-AR" sz="1800">
                <a:solidFill>
                  <a:schemeClr val="dk1"/>
                </a:solidFill>
              </a:rPr>
              <a:t>, sin que esto implicara necesariamente una venta de activos o una enajenación formal de las firmas.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</a:rPr>
              <a:t>El núcleo del proceso fue la transformación de YPF en una Sociedad del Estado, lo que redujo los controles administrativos y permitió operar con mayor flexibilidad. Luego, a través de la Ley de Contratos de Riesgo (N.º 21.778) y la figura de contratos de explotación directa, s</a:t>
            </a:r>
            <a:r>
              <a:rPr lang="es-AR" sz="1800" b="1">
                <a:solidFill>
                  <a:schemeClr val="dk1"/>
                </a:solidFill>
              </a:rPr>
              <a:t>e habilitó una masiva cesión de yacimientos en plena producción, descubiertos y desarrollados con fondos públicos, a un conjunto selecto de empresas contratistas.</a:t>
            </a:r>
            <a:r>
              <a:rPr lang="es-AR" sz="1800">
                <a:solidFill>
                  <a:schemeClr val="dk1"/>
                </a:solidFill>
              </a:rPr>
              <a:t> Se beneficiaron un número reducido de empresas (Perez Companc, Bridas, Astra, Techint, SOCMA (Macri), Alpargatas (a través de Petrolar), y Petrolera San Jorge).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</a:rPr>
              <a:t>El resultados del período 1976–1983 fue que s</a:t>
            </a:r>
            <a:r>
              <a:rPr lang="es-AR" sz="1800" b="1">
                <a:solidFill>
                  <a:schemeClr val="dk1"/>
                </a:solidFill>
              </a:rPr>
              <a:t>e transfirió a contratistas privados el 28% de la producción petrolera nacional</a:t>
            </a:r>
            <a:r>
              <a:rPr lang="es-AR" sz="1800">
                <a:solidFill>
                  <a:schemeClr val="dk1"/>
                </a:solidFill>
              </a:rPr>
              <a:t>. El Estado (vía YPF) pagaba precios hasta tres veces superiores a los costos internos de producción.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71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28df92322_0_18"/>
          <p:cNvSpPr txBox="1"/>
          <p:nvPr/>
        </p:nvSpPr>
        <p:spPr>
          <a:xfrm>
            <a:off x="1998625" y="293925"/>
            <a:ext cx="9405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</a:rPr>
              <a:t>Las Privatizaciones durante los ´90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83" name="Google Shape;183;g3628df92322_0_18"/>
          <p:cNvSpPr txBox="1"/>
          <p:nvPr/>
        </p:nvSpPr>
        <p:spPr>
          <a:xfrm>
            <a:off x="394050" y="862150"/>
            <a:ext cx="11403900" cy="58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500">
                <a:solidFill>
                  <a:schemeClr val="dk1"/>
                </a:solidFill>
              </a:rPr>
              <a:t>·</a:t>
            </a:r>
            <a:r>
              <a:rPr lang="es-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</a:rPr>
              <a:t>•	Privatización masiva y rápida impulsada por la Ley de Reforma del Estado (N.º 23.696, 1989) y la Ley de Emergencia Económica. Involucró empresas de sectores estratégicos: energía, transporte, telecomunicaciones, siderurgia, agua, servicios públicos, etc.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</a:rPr>
              <a:t>•	 Concentración de activos en pocos grupos económicos: Un número muy reducido de grupos empresarios (Pérez Companc, Techint, Macri-SOCMA, Roggio, entre otros) controló buena parte de las empresas privatizadas.También entraron grandes transnacionales como Telefónica, Repsol, EDF, EDFI, etc.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</a:rPr>
              <a:t>•	Gran parte de las adquisiciones se financiaron con créditos subsidiados o recursos obtenidos mediante otras transferencias del Estado.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</a:rPr>
              <a:t>•	Los contratos otorgaron monopolios u oligopolios legales, tarifas en dólares, garantías de rentabilidad y limitaciones a la competencia. En muchos casos, el Estado asumía pasivos laborales y deudas antes de la transferencia.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</a:rPr>
              <a:t>•	En varios contratos se incluyeron cláusulas de rentabilidad mínima, indexación por inflación o tipo de cambio, y mecanismos de revisión automática.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80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628df92322_0_24"/>
          <p:cNvPicPr preferRelativeResize="0"/>
          <p:nvPr/>
        </p:nvPicPr>
        <p:blipFill rotWithShape="1">
          <a:blip r:embed="rId3">
            <a:alphaModFix/>
          </a:blip>
          <a:srcRect l="38560" t="17579" r="38048" b="12047"/>
          <a:stretch/>
        </p:blipFill>
        <p:spPr>
          <a:xfrm rot="5400000">
            <a:off x="3278926" y="-1592225"/>
            <a:ext cx="5682324" cy="9611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0086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3628ea89fa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650" y="236076"/>
            <a:ext cx="10312700" cy="56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628ea89faf_0_0"/>
          <p:cNvSpPr txBox="1"/>
          <p:nvPr/>
        </p:nvSpPr>
        <p:spPr>
          <a:xfrm>
            <a:off x="798950" y="6002475"/>
            <a:ext cx="8739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chemeClr val="dk1"/>
                </a:solidFill>
              </a:rPr>
              <a:t>Fuente: Elaboración propia en base a CEPAL.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34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362951e5cae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775" y="221675"/>
            <a:ext cx="9640451" cy="577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62951e5cae_0_19"/>
          <p:cNvSpPr txBox="1"/>
          <p:nvPr/>
        </p:nvSpPr>
        <p:spPr>
          <a:xfrm>
            <a:off x="1630225" y="6117950"/>
            <a:ext cx="8739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dk1"/>
                </a:solidFill>
              </a:rPr>
              <a:t>Fuente: Elaboración propia en base a CEPED.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48" name="Google Shape;248;g362951e5cae_0_19"/>
          <p:cNvSpPr txBox="1"/>
          <p:nvPr/>
        </p:nvSpPr>
        <p:spPr>
          <a:xfrm>
            <a:off x="3350475" y="3191325"/>
            <a:ext cx="1477800" cy="969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</a:rPr>
              <a:t>Caída del 37% sólo en 1976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49" name="Google Shape;249;g362951e5cae_0_19"/>
          <p:cNvSpPr txBox="1"/>
          <p:nvPr/>
        </p:nvSpPr>
        <p:spPr>
          <a:xfrm>
            <a:off x="9783600" y="3006600"/>
            <a:ext cx="1477800" cy="969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</a:rPr>
              <a:t>Caída del 22% entre 1975 y 1983</a:t>
            </a:r>
            <a:endParaRPr sz="18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42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7;g362951e5cae_0_19"/>
          <p:cNvSpPr txBox="1"/>
          <p:nvPr/>
        </p:nvSpPr>
        <p:spPr>
          <a:xfrm>
            <a:off x="1630225" y="6117950"/>
            <a:ext cx="8739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dk1"/>
                </a:solidFill>
              </a:rPr>
              <a:t>Fuente: Elaboración propia en base a CEPED (1974-2002) e INDEC (2002-2025).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87" y="396114"/>
            <a:ext cx="10478540" cy="572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746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1AE566-C851-4AD3-9C8F-BB023183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97" y="343996"/>
            <a:ext cx="10648783" cy="1013800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rgbClr val="FFFEFF"/>
                </a:solidFill>
              </a:rPr>
              <a:t>CICO décadas de retroceso en materia económica y social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BDDC7E3-D027-419C-EEE5-7BA318AF00A4}"/>
              </a:ext>
            </a:extLst>
          </p:cNvPr>
          <p:cNvSpPr txBox="1"/>
          <p:nvPr/>
        </p:nvSpPr>
        <p:spPr>
          <a:xfrm>
            <a:off x="10002659" y="3441197"/>
            <a:ext cx="19921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Fuente: elaboración propia en base a </a:t>
            </a:r>
            <a:r>
              <a:rPr lang="es-419" sz="1500" dirty="0">
                <a:latin typeface="Cambria" panose="02040503050406030204" pitchFamily="18" charset="0"/>
                <a:ea typeface="Cambria" panose="02040503050406030204" pitchFamily="18" charset="0"/>
              </a:rPr>
              <a:t>Indec , Ceped  y   Mecon </a:t>
            </a:r>
            <a:endParaRPr lang="es-AR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B546175-DC31-C5D6-094D-488B9C23D90B}"/>
              </a:ext>
            </a:extLst>
          </p:cNvPr>
          <p:cNvSpPr txBox="1"/>
          <p:nvPr/>
        </p:nvSpPr>
        <p:spPr>
          <a:xfrm>
            <a:off x="1309809" y="356053"/>
            <a:ext cx="826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CINCO DÉCADAS DE RETROCESO EN MATERIA ECONÓMICA Y SOCIAL</a:t>
            </a:r>
            <a:endParaRPr lang="es-AR" sz="1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5EEF7D4-4698-6FFE-8CDC-4C88503A834D}"/>
              </a:ext>
            </a:extLst>
          </p:cNvPr>
          <p:cNvSpPr txBox="1"/>
          <p:nvPr/>
        </p:nvSpPr>
        <p:spPr>
          <a:xfrm>
            <a:off x="134471" y="4914445"/>
            <a:ext cx="11483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u="sng" dirty="0"/>
              <a:t>Notas metodológica</a:t>
            </a:r>
            <a:r>
              <a:rPr lang="es-AR" sz="1200" dirty="0"/>
              <a:t>: </a:t>
            </a:r>
          </a:p>
          <a:p>
            <a:endParaRPr lang="es-AR" sz="1200" dirty="0"/>
          </a:p>
          <a:p>
            <a:r>
              <a:rPr lang="es-AR" sz="1200" dirty="0"/>
              <a:t>La medición oficial de pobreza de 2024 quedó bajo cuestionamiento por la postergación en la actualización de la canasta de referencia, en un contexto de fuerte suba de tarifas y servicios, así como por los problemas observados en la captación de los ingresos. Las estimaciones de las que disponemos, no baja del 42%.</a:t>
            </a:r>
          </a:p>
          <a:p>
            <a:endParaRPr lang="es-AR" sz="1200" dirty="0"/>
          </a:p>
          <a:p>
            <a:r>
              <a:rPr lang="es-AR" sz="1200" dirty="0"/>
              <a:t>Para el índice de pobreza de 2023, el  45,2% corresponde al 4to Trimestre que incorpora el impacto que produjo la maxidevaluación del 118% llevada a cabo por el gobierno de J. Milei al inicio de su gestión.</a:t>
            </a:r>
          </a:p>
          <a:p>
            <a:endParaRPr lang="es-AR" sz="1200" dirty="0"/>
          </a:p>
          <a:p>
            <a:r>
              <a:rPr lang="es-AR" sz="1200" dirty="0"/>
              <a:t>Al 3er Trimestre de 2025, la tasa de pobreza era del 38%. </a:t>
            </a:r>
            <a:br>
              <a:rPr lang="es-AR" sz="1200" dirty="0"/>
            </a:br>
            <a:endParaRPr lang="es-AR" sz="1200" dirty="0">
              <a:highlight>
                <a:srgbClr val="FFFF00"/>
              </a:highligh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6150BE9-0833-4DB6-A3EB-954782DF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09" y="739340"/>
            <a:ext cx="8260597" cy="41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30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362951e5cae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75" y="198575"/>
            <a:ext cx="11477625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62951e5cae_0_36"/>
          <p:cNvSpPr txBox="1"/>
          <p:nvPr/>
        </p:nvSpPr>
        <p:spPr>
          <a:xfrm>
            <a:off x="1630225" y="6117950"/>
            <a:ext cx="8739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chemeClr val="dk1"/>
                </a:solidFill>
              </a:rPr>
              <a:t>Fuente: Elaboración propia en base a Rozada, M.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9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2951e5cae_0_54"/>
          <p:cNvSpPr txBox="1"/>
          <p:nvPr/>
        </p:nvSpPr>
        <p:spPr>
          <a:xfrm>
            <a:off x="1052949" y="6191573"/>
            <a:ext cx="8739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dk1"/>
                </a:solidFill>
              </a:rPr>
              <a:t>Fuente: Elaboración propia en base a INDEC, Rozada M. y CEDLAS.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799402B-D17B-577B-4FEB-96A260E3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87" y="666427"/>
            <a:ext cx="9621665" cy="50369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56B280C-AC2F-74B5-D346-4CBBE1E6360C}"/>
              </a:ext>
            </a:extLst>
          </p:cNvPr>
          <p:cNvSpPr txBox="1"/>
          <p:nvPr/>
        </p:nvSpPr>
        <p:spPr>
          <a:xfrm>
            <a:off x="1052949" y="5703376"/>
            <a:ext cx="1032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(*) la medición de pobreza del 2024 corresponde a una estimación propia que resuelve algunas  limitaciones metodológicas respecto a la baja ponderación de los servicios en la canasta.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xmlns="" val="245614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628f89208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994250"/>
            <a:ext cx="11887199" cy="254468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628f892082_0_4"/>
          <p:cNvSpPr txBox="1"/>
          <p:nvPr/>
        </p:nvSpPr>
        <p:spPr>
          <a:xfrm>
            <a:off x="901325" y="1038500"/>
            <a:ext cx="9660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>
                <a:solidFill>
                  <a:schemeClr val="dk1"/>
                </a:solidFill>
              </a:rPr>
              <a:t>Tipología empresaria y origen de capital de la cúpula empresaria. En participación sobre el volúmen de ventas (%). Período 1975 - 2018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59" name="Google Shape;159;g3628f892082_0_4"/>
          <p:cNvSpPr txBox="1"/>
          <p:nvPr/>
        </p:nvSpPr>
        <p:spPr>
          <a:xfrm>
            <a:off x="1802675" y="4800600"/>
            <a:ext cx="85038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00">
                <a:solidFill>
                  <a:schemeClr val="dk1"/>
                </a:solidFill>
              </a:rPr>
              <a:t>Fuente: Elaboración propia en base a </a:t>
            </a:r>
            <a:r>
              <a:rPr lang="es-AR" sz="1500" i="1">
                <a:solidFill>
                  <a:schemeClr val="dk1"/>
                </a:solidFill>
              </a:rPr>
              <a:t>Estudios de Historia Económica Argentina de Eduardo Basualdo para el período 1975-2001. Bases propia para los años 2012 y 2018</a:t>
            </a:r>
            <a:endParaRPr sz="1500" i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188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09957C-80BE-48CC-8E2D-DAA1DB73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673582"/>
            <a:ext cx="11029616" cy="826606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rgbClr val="FFFEFF"/>
                </a:solidFill>
              </a:rPr>
              <a:t>LOS CAMBIOS en el mundo del trabajo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6C3288-CD61-5F64-AE39-E1FC00F91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45" y="1632518"/>
            <a:ext cx="8408709" cy="359746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254C465-96ED-FB20-D4A4-856CDAB4A21F}"/>
              </a:ext>
            </a:extLst>
          </p:cNvPr>
          <p:cNvSpPr txBox="1"/>
          <p:nvPr/>
        </p:nvSpPr>
        <p:spPr>
          <a:xfrm>
            <a:off x="1924546" y="805912"/>
            <a:ext cx="77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Cambios en la configuración del mercado laboral. 2024 vs 1970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xmlns="" val="33021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3628ab95950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00" y="152400"/>
            <a:ext cx="11373399" cy="4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628ab95950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250" y="4588925"/>
            <a:ext cx="10075275" cy="21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7E7D1A1-7EF3-43E5-B9EE-65B19389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9" y="752101"/>
            <a:ext cx="11260121" cy="5353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628c4fd9ed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00" y="1758850"/>
            <a:ext cx="4511050" cy="4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628c4fd9ed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250" y="274325"/>
            <a:ext cx="3850850" cy="59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628c4fd9ed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6500" y="152400"/>
            <a:ext cx="3363100" cy="357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628c4fd9ed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0427" y="4641493"/>
            <a:ext cx="3515500" cy="8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628c4fd9ed_0_21"/>
          <p:cNvSpPr txBox="1"/>
          <p:nvPr/>
        </p:nvSpPr>
        <p:spPr>
          <a:xfrm>
            <a:off x="842550" y="509450"/>
            <a:ext cx="31938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>
                <a:solidFill>
                  <a:schemeClr val="dk1"/>
                </a:solidFill>
              </a:rPr>
              <a:t>El origen privado de la Deuda Pública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28ab95950_0_2"/>
          <p:cNvSpPr txBox="1"/>
          <p:nvPr/>
        </p:nvSpPr>
        <p:spPr>
          <a:xfrm>
            <a:off x="999325" y="235125"/>
            <a:ext cx="9660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>
                <a:solidFill>
                  <a:schemeClr val="dk1"/>
                </a:solidFill>
              </a:rPr>
              <a:t>Evolución del la deuda pública, la fuga de capitales y el pago de intereses según presidencias desde 1975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0000000-0008-0000-0200-00000C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857" y="1290076"/>
            <a:ext cx="7750285" cy="51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30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362981ba658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025" y="1567425"/>
            <a:ext cx="5972175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62981ba658_0_68"/>
          <p:cNvSpPr txBox="1"/>
          <p:nvPr/>
        </p:nvSpPr>
        <p:spPr>
          <a:xfrm>
            <a:off x="1900650" y="920925"/>
            <a:ext cx="789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>
                <a:solidFill>
                  <a:schemeClr val="dk1"/>
                </a:solidFill>
              </a:rPr>
              <a:t>Resultado fiscal de la APN en % del PBI base 1993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18" name="Google Shape;118;g362981ba658_0_68"/>
          <p:cNvSpPr txBox="1"/>
          <p:nvPr/>
        </p:nvSpPr>
        <p:spPr>
          <a:xfrm>
            <a:off x="2645225" y="5310050"/>
            <a:ext cx="6309300" cy="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00">
                <a:solidFill>
                  <a:schemeClr val="dk1"/>
                </a:solidFill>
              </a:rPr>
              <a:t>Fuente: Dos Siglos de Economía Argentina de Orlando Ferreres.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3628c4fd9ed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138" y="211225"/>
            <a:ext cx="9017725" cy="54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628c4fd9ed_0_10"/>
          <p:cNvSpPr txBox="1"/>
          <p:nvPr/>
        </p:nvSpPr>
        <p:spPr>
          <a:xfrm>
            <a:off x="1865850" y="5995850"/>
            <a:ext cx="8739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chemeClr val="dk1"/>
                </a:solidFill>
              </a:rPr>
              <a:t>Fuente: Banco Mundial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20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28c4fd9ed_0_15"/>
          <p:cNvSpPr txBox="1"/>
          <p:nvPr/>
        </p:nvSpPr>
        <p:spPr>
          <a:xfrm>
            <a:off x="1125220" y="5237019"/>
            <a:ext cx="8739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dirty="0">
                <a:solidFill>
                  <a:schemeClr val="dk1"/>
                </a:solidFill>
                <a:latin typeface="Bahnschrift" panose="020B0502040204020203" pitchFamily="34" charset="0"/>
              </a:rPr>
              <a:t>Fuente: Período 1975-2003, Banco Mundial: 2004-2025, Cuentas Nacionales, INDEC.</a:t>
            </a:r>
            <a:endParaRPr sz="1600" dirty="0">
              <a:solidFill>
                <a:schemeClr val="dk1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B570879-A6F1-4A99-A9C7-A766C760A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20" y="507897"/>
            <a:ext cx="9626570" cy="47291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5B69860-C70A-4DE4-A223-5200515F57F3}"/>
              </a:ext>
            </a:extLst>
          </p:cNvPr>
          <p:cNvSpPr txBox="1"/>
          <p:nvPr/>
        </p:nvSpPr>
        <p:spPr>
          <a:xfrm>
            <a:off x="10751790" y="2589609"/>
            <a:ext cx="1264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u="sng" dirty="0">
                <a:solidFill>
                  <a:srgbClr val="FF6600"/>
                </a:solidFill>
              </a:rPr>
              <a:t>Nota</a:t>
            </a:r>
            <a:r>
              <a:rPr lang="es-AR" sz="1000" dirty="0">
                <a:solidFill>
                  <a:srgbClr val="FF6600"/>
                </a:solidFill>
              </a:rPr>
              <a:t>: el valor para el año 2025, se confecciona a través del promedio de los primeros tres trimestres, por ser la información disponible hasta la fecha.</a:t>
            </a:r>
          </a:p>
        </p:txBody>
      </p:sp>
    </p:spTree>
    <p:extLst>
      <p:ext uri="{BB962C8B-B14F-4D97-AF65-F5344CB8AC3E}">
        <p14:creationId xmlns:p14="http://schemas.microsoft.com/office/powerpoint/2010/main" xmlns="" val="1166055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640</TotalTime>
  <Words>763</Words>
  <Application>Microsoft Office PowerPoint</Application>
  <PresentationFormat>Personalizado</PresentationFormat>
  <Paragraphs>52</Paragraphs>
  <Slides>23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Rockwell Condensed</vt:lpstr>
      <vt:lpstr>Play</vt:lpstr>
      <vt:lpstr>Rockwell</vt:lpstr>
      <vt:lpstr>Wingdings</vt:lpstr>
      <vt:lpstr>Cambria</vt:lpstr>
      <vt:lpstr>Bahnschrift</vt:lpstr>
      <vt:lpstr>Times New Roman</vt:lpstr>
      <vt:lpstr>Letras en madera</vt:lpstr>
      <vt:lpstr>La economía durante la Dictadura Militar</vt:lpstr>
      <vt:lpstr>CICO décadas de retroceso en materia económica y social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LOS CAMBIOS en el mundo del trabajo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economía durante la Dictadura Militar</dc:title>
  <dc:creator>Ana Rameri</dc:creator>
  <cp:lastModifiedBy>up</cp:lastModifiedBy>
  <cp:revision>27</cp:revision>
  <dcterms:created xsi:type="dcterms:W3CDTF">2025-06-24T19:41:38Z</dcterms:created>
  <dcterms:modified xsi:type="dcterms:W3CDTF">2026-03-17T19:10:18Z</dcterms:modified>
</cp:coreProperties>
</file>